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1" r:id="rId7"/>
    <p:sldId id="268" r:id="rId8"/>
    <p:sldId id="266" r:id="rId9"/>
    <p:sldId id="263" r:id="rId10"/>
    <p:sldId id="262" r:id="rId11"/>
    <p:sldId id="267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08B"/>
    <a:srgbClr val="420751"/>
    <a:srgbClr val="FCE53F"/>
    <a:srgbClr val="EAC1B9"/>
    <a:srgbClr val="EADAD8"/>
    <a:srgbClr val="EAE1D5"/>
    <a:srgbClr val="EAA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E5596-35A7-FD49-9A92-424FC221B358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DD87B-A23C-E44B-A450-1C309025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 background of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DD87B-A23C-E44B-A450-1C30902576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DD87B-A23C-E44B-A450-1C30902576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78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80 wells.</a:t>
            </a:r>
          </a:p>
          <a:p>
            <a:r>
              <a:rPr lang="en-US" dirty="0"/>
              <a:t>Open well log and pre-stack seismic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DD87B-A23C-E44B-A450-1C3090257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at 38 138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DD87B-A23C-E44B-A450-1C30902576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61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at 38 138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DD87B-A23C-E44B-A450-1C30902576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5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E896-40CE-CC4D-9471-499D26907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B8B15-C731-514B-81B3-BA0A08A12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44618-F1CA-E84B-9B97-D65F5538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8002-E59E-AD4A-8DC9-CEAF84CE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71ED1-6F34-4A42-9539-D69F703C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E5BF-DF8F-0845-8C9B-15331241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50BDC-AABE-D348-9AD2-3A2806EDF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914BE-335E-3C40-A36F-824F513F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F8F9F-D32E-4346-B63F-E4BD0D2E3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30AEA-B063-7942-ACFB-CF856110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5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D0D977-F6EB-8946-A54A-6D885F133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ED85B-767A-F940-9852-126FAC823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EC61C-4256-8449-A81F-FE22B5D8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F9728-67C3-BB45-B2F7-12E30BF0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5EC52-924D-D946-9722-DBBD7ED5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6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21F9-1A21-3541-980E-6F7DEA2D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45BFC-DAB0-0144-90C0-6CA6BAA7E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87717-531D-0F42-8DF1-74F23BA8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97A9F-7E33-9545-9C07-24DB2EA4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D0860-7620-D74D-9AE3-EF4C5A79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3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C5DC-8444-4C48-9A8D-240AE3C5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2D600-4A84-CC4B-AF63-0B845B6D2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54CF-4E05-6042-B513-DA252B23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B5E05-2F4C-DC49-9FD5-012A4696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0477-B9F0-F942-9CAA-35AA464D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4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D76B-EC28-8E40-9FB1-C2C6F712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C563-1F30-7B45-9D06-573E24418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FD55A-46BA-EE49-9DDC-E6F4981D1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414F5-C975-F24D-B280-84D74F2C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86DBF-C421-1F49-A796-4182EF2FE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2EAC5-52FD-3945-BE5D-290AE29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1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E743-265B-4340-8E50-F142FDF4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7A04E-58F5-1740-921D-E9B8E9C3D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29DD-6325-1345-AC4E-7E7FAB6ED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DC78E-0549-104E-8C09-E2754F99A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10773F-0AA0-7942-8783-7DBBE7962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B0F0D-D1C8-5F4D-954E-CAA7F248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1442B-317A-234F-89CB-CE9D837E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BF5E3-0422-6D45-B005-B80600F7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6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0B87-0C23-2E4F-B8D1-3B30430A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3AC712-264B-EF4E-BFB4-A35508C7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42D14-0BB1-3C46-9562-04919CE8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50491-E565-6941-8414-0BFECE75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0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AC08F-A3FC-C440-ACCA-A7729B60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D68E0-ABFE-CE4C-A557-AC15A8B56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2D8EC-5424-CC43-9CC5-049CEB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5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ECA3-9654-9948-B071-82692D49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B54FD-C26B-AB46-B780-AEBCC2C8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D5A0B-48E1-6847-A499-33A37B4D7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CBF9F-DFCB-3C40-A350-6B35091B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497F0-BF61-834E-87B7-BF73FBAD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1CDA0-E69A-8149-9BD2-D1CC955D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6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9DE-DCA8-5142-97FC-E313F313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525FB-BE28-0E46-BF4B-ED82E78B5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0FE7E-5419-0C41-9330-C7358BA6C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E3781-1E3C-2948-ABBF-2077E088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C3E80-3257-2C4F-849C-4AC873F6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EFEDA-6CE7-E540-A6C9-69C775AF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9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3C0F50-CBCA-5B4B-88C6-75397490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BB18F-828B-B54A-B481-8830251C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2835F-2271-3544-8AF2-9E120E369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296B-3605-C147-9F2F-CFBE1F4B48E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0EB86-E045-E54F-B129-E2DBEB119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27A40-7535-114C-8B14-D5B1E8762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6CEE9-3AA4-9B4D-95E1-62D7522420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BF3194-76DF-5F4B-91EF-FA8D1E77087A}"/>
              </a:ext>
            </a:extLst>
          </p:cNvPr>
          <p:cNvSpPr/>
          <p:nvPr userDrawn="1"/>
        </p:nvSpPr>
        <p:spPr>
          <a:xfrm>
            <a:off x="0" y="0"/>
            <a:ext cx="45719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807835-458D-0841-85AD-CB65FC2CC5C8}"/>
              </a:ext>
            </a:extLst>
          </p:cNvPr>
          <p:cNvSpPr/>
          <p:nvPr userDrawn="1"/>
        </p:nvSpPr>
        <p:spPr>
          <a:xfrm>
            <a:off x="101600" y="0"/>
            <a:ext cx="45719" cy="635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4EB54A-F8A0-5742-AA71-9383BBCD6407}"/>
              </a:ext>
            </a:extLst>
          </p:cNvPr>
          <p:cNvSpPr/>
          <p:nvPr userDrawn="1"/>
        </p:nvSpPr>
        <p:spPr>
          <a:xfrm>
            <a:off x="203200" y="0"/>
            <a:ext cx="50800" cy="56769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B08E-7835-2042-86EF-E0BB99AF9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9763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1500" b="1" dirty="0"/>
              <a:t>ASAP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900" y="2395538"/>
            <a:ext cx="9144000" cy="690562"/>
          </a:xfrm>
        </p:spPr>
        <p:txBody>
          <a:bodyPr>
            <a:normAutofit/>
          </a:bodyPr>
          <a:lstStyle/>
          <a:p>
            <a:r>
              <a:rPr lang="en-US" sz="3600" dirty="0"/>
              <a:t>Anomaly Screening Applying Pseudo-wells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D37CC-066E-4D45-8BBA-C9B3394697AF}"/>
              </a:ext>
            </a:extLst>
          </p:cNvPr>
          <p:cNvSpPr txBox="1"/>
          <p:nvPr/>
        </p:nvSpPr>
        <p:spPr>
          <a:xfrm>
            <a:off x="685800" y="3632200"/>
            <a:ext cx="11239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Alessandro Amato del Monte    Per Avseth    </a:t>
            </a:r>
            <a:r>
              <a:rPr lang="en-US" sz="2400" dirty="0" err="1"/>
              <a:t>Jostein</a:t>
            </a:r>
            <a:r>
              <a:rPr lang="en-US" sz="2400" dirty="0"/>
              <a:t> </a:t>
            </a:r>
            <a:r>
              <a:rPr lang="en-US" sz="2400" dirty="0" err="1"/>
              <a:t>Herredsvela</a:t>
            </a:r>
            <a:r>
              <a:rPr lang="en-US" sz="2400" dirty="0"/>
              <a:t>    Anders </a:t>
            </a:r>
            <a:r>
              <a:rPr lang="en-US" sz="2400" dirty="0" err="1"/>
              <a:t>Draege</a:t>
            </a:r>
            <a:endParaRPr lang="en-US" sz="2400" dirty="0"/>
          </a:p>
          <a:p>
            <a:pPr algn="ctr"/>
            <a:r>
              <a:rPr lang="en-US" sz="2400" dirty="0"/>
              <a:t>	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Lucy MacGregor    Lukas Mosser    Sandeep </a:t>
            </a:r>
            <a:r>
              <a:rPr lang="en-US" sz="2400" dirty="0" err="1"/>
              <a:t>Shelke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6CF1BE-294E-9C4C-9117-4C67627C9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32" y="5523213"/>
            <a:ext cx="537681" cy="739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234D0-3977-0643-8F21-88475DD59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639" y="4068702"/>
            <a:ext cx="1251806" cy="5570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1BA7EB-28C6-DC4C-806C-95E05DF39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323" y="4040881"/>
            <a:ext cx="513922" cy="9593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9E3749-E81D-CA4E-B1D0-0740B9185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872" y="5523213"/>
            <a:ext cx="1420304" cy="6401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715C9A-DFAD-1441-AD2C-EBD1916CA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933" y="3966367"/>
            <a:ext cx="794178" cy="715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F093DB-90D1-5247-9721-D2E317350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3569" y="4006921"/>
            <a:ext cx="550981" cy="6553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E993C4-AD84-4E4E-B77E-5191A48DCF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0786" y="5523213"/>
            <a:ext cx="1460072" cy="3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2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Variational auto-encoder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11086-6A90-7E41-9B10-58C49DBD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9" y="139700"/>
            <a:ext cx="3675961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58318-DC38-404C-8817-F422689CF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8" y="2400299"/>
            <a:ext cx="2877181" cy="27875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19246D-0566-FC46-A261-6CB408FFC475}"/>
              </a:ext>
            </a:extLst>
          </p:cNvPr>
          <p:cNvSpPr txBox="1"/>
          <p:nvPr/>
        </p:nvSpPr>
        <p:spPr>
          <a:xfrm>
            <a:off x="4851400" y="1701800"/>
            <a:ext cx="632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view of seismic:  reservoir interval.  Contours show structure.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4103A9-907F-8940-A762-AAADFFFD9952}"/>
              </a:ext>
            </a:extLst>
          </p:cNvPr>
          <p:cNvSpPr/>
          <p:nvPr/>
        </p:nvSpPr>
        <p:spPr>
          <a:xfrm>
            <a:off x="522697" y="2441966"/>
            <a:ext cx="1121168" cy="2654015"/>
          </a:xfrm>
          <a:prstGeom prst="rect">
            <a:avLst/>
          </a:prstGeom>
          <a:solidFill>
            <a:srgbClr val="28908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E8CE17-5557-6C4A-BA81-DE2828C440CF}"/>
              </a:ext>
            </a:extLst>
          </p:cNvPr>
          <p:cNvSpPr/>
          <p:nvPr/>
        </p:nvSpPr>
        <p:spPr>
          <a:xfrm>
            <a:off x="1633591" y="3787026"/>
            <a:ext cx="1613043" cy="1298682"/>
          </a:xfrm>
          <a:prstGeom prst="rect">
            <a:avLst/>
          </a:prstGeom>
          <a:solidFill>
            <a:srgbClr val="42075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636A97-2EA4-2849-AF75-6B2308BED4D7}"/>
              </a:ext>
            </a:extLst>
          </p:cNvPr>
          <p:cNvSpPr/>
          <p:nvPr/>
        </p:nvSpPr>
        <p:spPr>
          <a:xfrm>
            <a:off x="1629309" y="2434974"/>
            <a:ext cx="1607051" cy="1345915"/>
          </a:xfrm>
          <a:prstGeom prst="rect">
            <a:avLst/>
          </a:prstGeom>
          <a:solidFill>
            <a:srgbClr val="FCE53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826061C-88E5-8F48-A5AB-FFBA00C52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2146300"/>
            <a:ext cx="8242973" cy="34671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5E0DD6-70A4-EF4B-8859-3ED7C17B23BB}"/>
              </a:ext>
            </a:extLst>
          </p:cNvPr>
          <p:cNvSpPr/>
          <p:nvPr/>
        </p:nvSpPr>
        <p:spPr>
          <a:xfrm>
            <a:off x="2601864" y="844062"/>
            <a:ext cx="692321" cy="39858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0765F9-A001-CC40-98DC-267C94FBBDE0}"/>
              </a:ext>
            </a:extLst>
          </p:cNvPr>
          <p:cNvSpPr/>
          <p:nvPr/>
        </p:nvSpPr>
        <p:spPr>
          <a:xfrm>
            <a:off x="8147407" y="3390475"/>
            <a:ext cx="123290" cy="123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86F6CB-D03B-2049-AE7F-C86D4EA187D0}"/>
              </a:ext>
            </a:extLst>
          </p:cNvPr>
          <p:cNvSpPr txBox="1"/>
          <p:nvPr/>
        </p:nvSpPr>
        <p:spPr>
          <a:xfrm rot="16200000">
            <a:off x="133564" y="3585679"/>
            <a:ext cx="20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Hydrocarbon fluids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D2BE48-E73E-1B45-B172-04D74F7408AA}"/>
              </a:ext>
            </a:extLst>
          </p:cNvPr>
          <p:cNvSpPr txBox="1"/>
          <p:nvPr/>
        </p:nvSpPr>
        <p:spPr>
          <a:xfrm>
            <a:off x="1937205" y="2929188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Stiff sands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D1A951-2D0F-5E48-9C55-147674368E0F}"/>
              </a:ext>
            </a:extLst>
          </p:cNvPr>
          <p:cNvSpPr txBox="1"/>
          <p:nvPr/>
        </p:nvSpPr>
        <p:spPr>
          <a:xfrm>
            <a:off x="1727243" y="4277210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Non-reservoir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496671-A245-A34E-B11E-2C6A3E6893E1}"/>
              </a:ext>
            </a:extLst>
          </p:cNvPr>
          <p:cNvCxnSpPr>
            <a:cxnSpLocks/>
          </p:cNvCxnSpPr>
          <p:nvPr/>
        </p:nvCxnSpPr>
        <p:spPr>
          <a:xfrm>
            <a:off x="1617520" y="2427204"/>
            <a:ext cx="0" cy="266061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F355C5-5626-EB45-A5CA-250B3CD7AE5C}"/>
              </a:ext>
            </a:extLst>
          </p:cNvPr>
          <p:cNvCxnSpPr>
            <a:cxnSpLocks/>
          </p:cNvCxnSpPr>
          <p:nvPr/>
        </p:nvCxnSpPr>
        <p:spPr>
          <a:xfrm flipH="1">
            <a:off x="1617525" y="3781415"/>
            <a:ext cx="160632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16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Calibration using fluid factor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11086-6A90-7E41-9B10-58C49DBD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9" y="139700"/>
            <a:ext cx="3675961" cy="16764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5E0DD6-70A4-EF4B-8859-3ED7C17B23BB}"/>
              </a:ext>
            </a:extLst>
          </p:cNvPr>
          <p:cNvSpPr/>
          <p:nvPr/>
        </p:nvSpPr>
        <p:spPr>
          <a:xfrm>
            <a:off x="2601864" y="1378316"/>
            <a:ext cx="692321" cy="39858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5D827F-30B0-E04A-BCDD-1344A12651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888" y="2212838"/>
            <a:ext cx="7952199" cy="32703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419349-2F22-4047-9773-EE090542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8" y="2400299"/>
            <a:ext cx="2877181" cy="27875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AA7D11B-B13E-3648-948B-E5C2CB0A24ED}"/>
              </a:ext>
            </a:extLst>
          </p:cNvPr>
          <p:cNvSpPr/>
          <p:nvPr/>
        </p:nvSpPr>
        <p:spPr>
          <a:xfrm>
            <a:off x="522697" y="2441966"/>
            <a:ext cx="1121168" cy="2654015"/>
          </a:xfrm>
          <a:prstGeom prst="rect">
            <a:avLst/>
          </a:prstGeom>
          <a:solidFill>
            <a:srgbClr val="28908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C0C130-9B03-A145-AD71-AD7EA076EA4D}"/>
              </a:ext>
            </a:extLst>
          </p:cNvPr>
          <p:cNvSpPr/>
          <p:nvPr/>
        </p:nvSpPr>
        <p:spPr>
          <a:xfrm>
            <a:off x="1633591" y="3787026"/>
            <a:ext cx="1613043" cy="1298682"/>
          </a:xfrm>
          <a:prstGeom prst="rect">
            <a:avLst/>
          </a:prstGeom>
          <a:solidFill>
            <a:srgbClr val="42075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9302E8-A2A9-894B-B53B-F78C0C4A4055}"/>
              </a:ext>
            </a:extLst>
          </p:cNvPr>
          <p:cNvSpPr/>
          <p:nvPr/>
        </p:nvSpPr>
        <p:spPr>
          <a:xfrm>
            <a:off x="1629309" y="2434974"/>
            <a:ext cx="1607051" cy="1345915"/>
          </a:xfrm>
          <a:prstGeom prst="rect">
            <a:avLst/>
          </a:prstGeom>
          <a:solidFill>
            <a:srgbClr val="FCE53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6C4B7-D2A8-2842-8D2E-EBB9B5546A8E}"/>
              </a:ext>
            </a:extLst>
          </p:cNvPr>
          <p:cNvSpPr txBox="1"/>
          <p:nvPr/>
        </p:nvSpPr>
        <p:spPr>
          <a:xfrm rot="16200000">
            <a:off x="133564" y="3585679"/>
            <a:ext cx="20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Hydrocarbon fluids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7A29DA-19F1-8C46-957A-FDA6F58E16D2}"/>
              </a:ext>
            </a:extLst>
          </p:cNvPr>
          <p:cNvSpPr/>
          <p:nvPr/>
        </p:nvSpPr>
        <p:spPr>
          <a:xfrm>
            <a:off x="8147407" y="3390475"/>
            <a:ext cx="123290" cy="123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9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11086-6A90-7E41-9B10-58C49DBD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9" y="139700"/>
            <a:ext cx="3675961" cy="167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AB7F5-8C0F-E043-8634-E15C07A53519}"/>
              </a:ext>
            </a:extLst>
          </p:cNvPr>
          <p:cNvSpPr txBox="1"/>
          <p:nvPr/>
        </p:nvSpPr>
        <p:spPr>
          <a:xfrm>
            <a:off x="1140432" y="2137025"/>
            <a:ext cx="1059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ASAP uses unsupervised clustering applied to real and synthetic data to rapidly assess reservoir properties.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3FDA3-54B7-A44E-B340-A28944BA12D9}"/>
              </a:ext>
            </a:extLst>
          </p:cNvPr>
          <p:cNvSpPr txBox="1"/>
          <p:nvPr/>
        </p:nvSpPr>
        <p:spPr>
          <a:xfrm>
            <a:off x="1191803" y="2720940"/>
            <a:ext cx="104882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worked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clustering highlights lithology and fluids much faster than conventional QI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use of all the information available in the seismic trace (waveform) – not just intercept/gradient/amplitude.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Geologically driven screening – more interaction with geologists early on in the process.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Things to try: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Pseudo-wells too blocky:  finer scale pseudo-wells might improve 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dataset of pseudo-wells incorporating target and background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All code will be made available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Fluid and rock factor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541BF-5B7F-7344-AE76-8D50AB23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02" y="372918"/>
            <a:ext cx="6794353" cy="58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31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944602D8-ED54-CA44-8347-D9320B4B2E49}"/>
              </a:ext>
            </a:extLst>
          </p:cNvPr>
          <p:cNvSpPr/>
          <p:nvPr/>
        </p:nvSpPr>
        <p:spPr>
          <a:xfrm>
            <a:off x="7687159" y="4602995"/>
            <a:ext cx="557939" cy="573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D13E6130-7867-4D48-977A-74DF35BB3419}"/>
              </a:ext>
            </a:extLst>
          </p:cNvPr>
          <p:cNvSpPr/>
          <p:nvPr/>
        </p:nvSpPr>
        <p:spPr>
          <a:xfrm rot="5400000">
            <a:off x="4463512" y="-15498"/>
            <a:ext cx="1518836" cy="5548395"/>
          </a:xfrm>
          <a:prstGeom prst="bentArrow">
            <a:avLst>
              <a:gd name="adj1" fmla="val 25000"/>
              <a:gd name="adj2" fmla="val 25510"/>
              <a:gd name="adj3" fmla="val 3010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ASAP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14C6E8-68A1-5542-B2D1-0ABEE13F3842}"/>
              </a:ext>
            </a:extLst>
          </p:cNvPr>
          <p:cNvSpPr/>
          <p:nvPr/>
        </p:nvSpPr>
        <p:spPr>
          <a:xfrm>
            <a:off x="2837698" y="1566837"/>
            <a:ext cx="2019300" cy="11303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0325" cmpd="thickThin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Generate pseudo wells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2B629A-38E1-D14E-8E91-D10F4C41D301}"/>
              </a:ext>
            </a:extLst>
          </p:cNvPr>
          <p:cNvSpPr/>
          <p:nvPr/>
        </p:nvSpPr>
        <p:spPr>
          <a:xfrm>
            <a:off x="510370" y="1566837"/>
            <a:ext cx="2019300" cy="11303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0325" cmpd="thickThin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Input: well 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2AA0F2-E554-3D4D-B613-6EE3EB5EADA9}"/>
              </a:ext>
            </a:extLst>
          </p:cNvPr>
          <p:cNvSpPr/>
          <p:nvPr/>
        </p:nvSpPr>
        <p:spPr>
          <a:xfrm>
            <a:off x="5314844" y="1566837"/>
            <a:ext cx="2019300" cy="11303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0325" cmpd="thickThin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Generate synthetic seismic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731C679-C227-6449-804C-11FA57BA98D1}"/>
              </a:ext>
            </a:extLst>
          </p:cNvPr>
          <p:cNvSpPr/>
          <p:nvPr/>
        </p:nvSpPr>
        <p:spPr>
          <a:xfrm>
            <a:off x="6939583" y="3563534"/>
            <a:ext cx="2019300" cy="11303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0325" cmpd="thickThin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Unsupervised seismic clustering</a:t>
            </a: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9B1F9DF9-A135-EB44-B39B-0B3393945377}"/>
              </a:ext>
            </a:extLst>
          </p:cNvPr>
          <p:cNvSpPr/>
          <p:nvPr/>
        </p:nvSpPr>
        <p:spPr>
          <a:xfrm rot="5400000" flipV="1">
            <a:off x="8026832" y="2041903"/>
            <a:ext cx="1518836" cy="1366434"/>
          </a:xfrm>
          <a:prstGeom prst="bentArrow">
            <a:avLst>
              <a:gd name="adj1" fmla="val 25000"/>
              <a:gd name="adj2" fmla="val 25510"/>
              <a:gd name="adj3" fmla="val 3214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BCFC8C-2D1C-6047-91FD-A265E35F7378}"/>
              </a:ext>
            </a:extLst>
          </p:cNvPr>
          <p:cNvSpPr/>
          <p:nvPr/>
        </p:nvSpPr>
        <p:spPr>
          <a:xfrm>
            <a:off x="9202337" y="1597834"/>
            <a:ext cx="2019300" cy="11303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0325" cmpd="thickThin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Seismic data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65D03B-6B99-604E-ACDB-FACCBFB6F588}"/>
              </a:ext>
            </a:extLst>
          </p:cNvPr>
          <p:cNvSpPr/>
          <p:nvPr/>
        </p:nvSpPr>
        <p:spPr>
          <a:xfrm>
            <a:off x="6711143" y="5229543"/>
            <a:ext cx="2525324" cy="11303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0325" cmpd="thickThin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Comparison/calibration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DA88E-11E3-9843-826D-FCA97BF9970B}"/>
              </a:ext>
            </a:extLst>
          </p:cNvPr>
          <p:cNvSpPr txBox="1"/>
          <p:nvPr/>
        </p:nvSpPr>
        <p:spPr>
          <a:xfrm>
            <a:off x="462337" y="3010327"/>
            <a:ext cx="61028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 </a:t>
            </a:r>
          </a:p>
          <a:p>
            <a:endParaRPr lang="en-US" b="1" dirty="0"/>
          </a:p>
          <a:p>
            <a:r>
              <a:rPr lang="en-US" dirty="0"/>
              <a:t>Develop an efficient workflow for seismic data analysis using deep learning.  </a:t>
            </a:r>
          </a:p>
          <a:p>
            <a:endParaRPr lang="en-US" b="1" dirty="0"/>
          </a:p>
          <a:p>
            <a:r>
              <a:rPr lang="en-US" b="1" dirty="0"/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</a:t>
            </a:r>
            <a:r>
              <a:rPr lang="en-US" u="sng" dirty="0"/>
              <a:t>on-the-fly integration</a:t>
            </a:r>
            <a:r>
              <a:rPr lang="en-US" dirty="0"/>
              <a:t> of geological knowledge during the quantitative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u="sng" dirty="0"/>
              <a:t>more information</a:t>
            </a:r>
            <a:r>
              <a:rPr lang="en-US" dirty="0"/>
              <a:t> from the seismic trace (amplitude and waveform).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Pseudo-wells allow </a:t>
            </a:r>
            <a:r>
              <a:rPr lang="en-US" u="sng" dirty="0"/>
              <a:t>intuitive understanding</a:t>
            </a:r>
            <a:r>
              <a:rPr lang="en-US" dirty="0"/>
              <a:t> of the cluster meta-space.</a:t>
            </a:r>
          </a:p>
        </p:txBody>
      </p:sp>
    </p:spTree>
    <p:extLst>
      <p:ext uri="{BB962C8B-B14F-4D97-AF65-F5344CB8AC3E}">
        <p14:creationId xmlns:p14="http://schemas.microsoft.com/office/powerpoint/2010/main" val="275053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ACD35-9B89-2D49-9B46-6D5EF738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431800"/>
            <a:ext cx="3460750" cy="1863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AC70C-74CB-2243-93AE-69A7E2187082}"/>
              </a:ext>
            </a:extLst>
          </p:cNvPr>
          <p:cNvCxnSpPr>
            <a:cxnSpLocks/>
          </p:cNvCxnSpPr>
          <p:nvPr/>
        </p:nvCxnSpPr>
        <p:spPr>
          <a:xfrm>
            <a:off x="1270000" y="1422400"/>
            <a:ext cx="571500" cy="4318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320A1A3-8246-7046-864C-AE752E966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843236"/>
            <a:ext cx="3086100" cy="2881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6AAB0D-4F38-554A-B362-23905C588CA3}"/>
              </a:ext>
            </a:extLst>
          </p:cNvPr>
          <p:cNvCxnSpPr>
            <a:cxnSpLocks/>
          </p:cNvCxnSpPr>
          <p:nvPr/>
        </p:nvCxnSpPr>
        <p:spPr>
          <a:xfrm>
            <a:off x="1295400" y="1435100"/>
            <a:ext cx="3619500" cy="4191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D0E1FB-65D5-1B49-9593-FEEEC9F6D8ED}"/>
              </a:ext>
            </a:extLst>
          </p:cNvPr>
          <p:cNvSpPr txBox="1"/>
          <p:nvPr/>
        </p:nvSpPr>
        <p:spPr>
          <a:xfrm>
            <a:off x="1384300" y="5054600"/>
            <a:ext cx="3266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Wells</a:t>
            </a:r>
            <a:r>
              <a:rPr lang="en-US" dirty="0"/>
              <a:t>:  15/5-3, 15/5-5, 15/5-6</a:t>
            </a:r>
          </a:p>
          <a:p>
            <a:r>
              <a:rPr lang="en-US" b="1" dirty="0"/>
              <a:t>Seismic</a:t>
            </a:r>
            <a:r>
              <a:rPr lang="en-US" dirty="0"/>
              <a:t>: Pre-stack (1995 vintage)</a:t>
            </a:r>
            <a:endParaRPr lang="en-US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9C5A87-8DA7-744F-8FE0-CB9DDB538374}"/>
              </a:ext>
            </a:extLst>
          </p:cNvPr>
          <p:cNvCxnSpPr>
            <a:cxnSpLocks/>
          </p:cNvCxnSpPr>
          <p:nvPr/>
        </p:nvCxnSpPr>
        <p:spPr>
          <a:xfrm>
            <a:off x="1422400" y="1574800"/>
            <a:ext cx="571500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1175AABA-759B-6D4F-8301-1B81DD81FE65}"/>
              </a:ext>
            </a:extLst>
          </p:cNvPr>
          <p:cNvSpPr txBox="1">
            <a:spLocks/>
          </p:cNvSpPr>
          <p:nvPr/>
        </p:nvSpPr>
        <p:spPr>
          <a:xfrm>
            <a:off x="2997200" y="0"/>
            <a:ext cx="91948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/>
              <a:t>Data:  </a:t>
            </a:r>
            <a:r>
              <a:rPr lang="en-US" sz="3600" dirty="0" err="1"/>
              <a:t>Glitne</a:t>
            </a:r>
            <a:r>
              <a:rPr lang="en-US" sz="3600" dirty="0"/>
              <a:t> field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5B6BBC8-6ED5-F140-B134-0741C97D3D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073"/>
          <a:stretch/>
        </p:blipFill>
        <p:spPr>
          <a:xfrm>
            <a:off x="6169204" y="1318588"/>
            <a:ext cx="5257800" cy="45582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C8CFDF-62A3-E248-9E59-E359FB042536}"/>
              </a:ext>
            </a:extLst>
          </p:cNvPr>
          <p:cNvSpPr txBox="1"/>
          <p:nvPr/>
        </p:nvSpPr>
        <p:spPr>
          <a:xfrm>
            <a:off x="9750174" y="6123398"/>
            <a:ext cx="275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Caers</a:t>
            </a:r>
            <a:r>
              <a:rPr lang="en-US" sz="1200" dirty="0"/>
              <a:t>, Avseth &amp; Mukerji (2001)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76F735-5563-8640-8F24-B3D752BE2479}"/>
              </a:ext>
            </a:extLst>
          </p:cNvPr>
          <p:cNvSpPr/>
          <p:nvPr/>
        </p:nvSpPr>
        <p:spPr>
          <a:xfrm>
            <a:off x="7541231" y="4890499"/>
            <a:ext cx="226032" cy="1058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0BFF7-489A-0440-9D46-99C0D0C9CE64}"/>
              </a:ext>
            </a:extLst>
          </p:cNvPr>
          <p:cNvSpPr txBox="1"/>
          <p:nvPr/>
        </p:nvSpPr>
        <p:spPr>
          <a:xfrm>
            <a:off x="6256962" y="1253447"/>
            <a:ext cx="5085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Probability of sand – </a:t>
            </a:r>
            <a:r>
              <a:rPr lang="en-US" b="1" dirty="0" err="1"/>
              <a:t>Glitne</a:t>
            </a:r>
            <a:r>
              <a:rPr lang="en-US" b="1" dirty="0"/>
              <a:t> submarine fan system</a:t>
            </a:r>
          </a:p>
        </p:txBody>
      </p:sp>
    </p:spTree>
    <p:extLst>
      <p:ext uri="{BB962C8B-B14F-4D97-AF65-F5344CB8AC3E}">
        <p14:creationId xmlns:p14="http://schemas.microsoft.com/office/powerpoint/2010/main" val="266727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Generating pseudo-wells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1ECD0-F374-684A-991D-A3872C8F5F89}"/>
              </a:ext>
            </a:extLst>
          </p:cNvPr>
          <p:cNvSpPr txBox="1"/>
          <p:nvPr/>
        </p:nvSpPr>
        <p:spPr>
          <a:xfrm>
            <a:off x="749012" y="2117046"/>
            <a:ext cx="547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 a total of 240 based on three wells (used 80 wells)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Linearised</a:t>
            </a:r>
            <a:r>
              <a:rPr lang="en-US" dirty="0"/>
              <a:t> model for porosity and saturation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3EF65D-E0AE-5441-8EBE-23566070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5900"/>
            <a:ext cx="3675961" cy="16764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B3AF42-2520-6540-9FE6-7C91119DC7C2}"/>
              </a:ext>
            </a:extLst>
          </p:cNvPr>
          <p:cNvSpPr/>
          <p:nvPr/>
        </p:nvSpPr>
        <p:spPr>
          <a:xfrm>
            <a:off x="1394387" y="269631"/>
            <a:ext cx="692321" cy="39858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47FFD6-D633-964B-9E45-53C257A8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88" y="1143538"/>
            <a:ext cx="4885154" cy="399353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2104B1B-C85A-1B40-8DF4-9487D499B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2286"/>
              </p:ext>
            </p:extLst>
          </p:nvPr>
        </p:nvGraphicFramePr>
        <p:xfrm>
          <a:off x="6082300" y="5426143"/>
          <a:ext cx="5961436" cy="126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359">
                  <a:extLst>
                    <a:ext uri="{9D8B030D-6E8A-4147-A177-3AD203B41FA5}">
                      <a16:colId xmlns:a16="http://schemas.microsoft.com/office/drawing/2014/main" val="1862790245"/>
                    </a:ext>
                  </a:extLst>
                </a:gridCol>
                <a:gridCol w="1490359">
                  <a:extLst>
                    <a:ext uri="{9D8B030D-6E8A-4147-A177-3AD203B41FA5}">
                      <a16:colId xmlns:a16="http://schemas.microsoft.com/office/drawing/2014/main" val="4116126025"/>
                    </a:ext>
                  </a:extLst>
                </a:gridCol>
                <a:gridCol w="1490359">
                  <a:extLst>
                    <a:ext uri="{9D8B030D-6E8A-4147-A177-3AD203B41FA5}">
                      <a16:colId xmlns:a16="http://schemas.microsoft.com/office/drawing/2014/main" val="4147758480"/>
                    </a:ext>
                  </a:extLst>
                </a:gridCol>
                <a:gridCol w="1490359">
                  <a:extLst>
                    <a:ext uri="{9D8B030D-6E8A-4147-A177-3AD203B41FA5}">
                      <a16:colId xmlns:a16="http://schemas.microsoft.com/office/drawing/2014/main" val="1496460994"/>
                    </a:ext>
                  </a:extLst>
                </a:gridCol>
              </a:tblGrid>
              <a:tr h="3173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Property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Minimum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Maximum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Step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142795"/>
                  </a:ext>
                </a:extLst>
              </a:tr>
              <a:tr h="3173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Oil saturation </a:t>
                      </a:r>
                    </a:p>
                  </a:txBody>
                  <a:tcPr>
                    <a:solidFill>
                      <a:srgbClr val="EAC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EAC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EAC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0.25</a:t>
                      </a:r>
                    </a:p>
                  </a:txBody>
                  <a:tcPr>
                    <a:solidFill>
                      <a:srgbClr val="EAC1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7835"/>
                  </a:ext>
                </a:extLst>
              </a:tr>
              <a:tr h="3173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Porosity</a:t>
                      </a:r>
                    </a:p>
                  </a:txBody>
                  <a:tcPr>
                    <a:solidFill>
                      <a:srgbClr val="EADA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20%</a:t>
                      </a:r>
                    </a:p>
                  </a:txBody>
                  <a:tcPr>
                    <a:solidFill>
                      <a:srgbClr val="EADA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5%</a:t>
                      </a:r>
                    </a:p>
                  </a:txBody>
                  <a:tcPr>
                    <a:solidFill>
                      <a:srgbClr val="EADA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35%</a:t>
                      </a:r>
                    </a:p>
                  </a:txBody>
                  <a:tcPr>
                    <a:solidFill>
                      <a:srgbClr val="EAD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359736"/>
                  </a:ext>
                </a:extLst>
              </a:tr>
              <a:tr h="3173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Thickness</a:t>
                      </a:r>
                    </a:p>
                  </a:txBody>
                  <a:tcPr>
                    <a:solidFill>
                      <a:srgbClr val="EAC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EAC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60m</a:t>
                      </a:r>
                    </a:p>
                  </a:txBody>
                  <a:tcPr>
                    <a:solidFill>
                      <a:srgbClr val="EAC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20m</a:t>
                      </a:r>
                    </a:p>
                  </a:txBody>
                  <a:tcPr>
                    <a:solidFill>
                      <a:srgbClr val="EAC1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562664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85D8AEB0-1292-F44C-8CF2-65BEF66083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13" b="28073"/>
          <a:stretch/>
        </p:blipFill>
        <p:spPr>
          <a:xfrm>
            <a:off x="1095032" y="3133619"/>
            <a:ext cx="4268078" cy="32776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FFAC4DE-672E-1F4D-9B18-BB4413B32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262" y="291837"/>
            <a:ext cx="1631165" cy="1522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28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68DE218-AE25-6240-83EE-8EE64661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00" y="1520575"/>
            <a:ext cx="5630579" cy="46921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Generating synthetic seismic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11086-6A90-7E41-9B10-58C49DBD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5900"/>
            <a:ext cx="3675961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3192F-4EE9-2E4F-AA4F-ED6157C6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1873250"/>
            <a:ext cx="5842000" cy="438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013C39-1FF9-3F4D-A0A7-68EFD9BE0B5E}"/>
              </a:ext>
            </a:extLst>
          </p:cNvPr>
          <p:cNvSpPr txBox="1"/>
          <p:nvPr/>
        </p:nvSpPr>
        <p:spPr>
          <a:xfrm>
            <a:off x="7067907" y="6253680"/>
            <a:ext cx="194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Varying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3940-488D-E64A-A70E-857281882DBC}"/>
              </a:ext>
            </a:extLst>
          </p:cNvPr>
          <p:cNvSpPr txBox="1"/>
          <p:nvPr/>
        </p:nvSpPr>
        <p:spPr>
          <a:xfrm>
            <a:off x="2844800" y="60071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18912-908B-5441-81AB-C7476FBFC811}"/>
              </a:ext>
            </a:extLst>
          </p:cNvPr>
          <p:cNvSpPr txBox="1"/>
          <p:nvPr/>
        </p:nvSpPr>
        <p:spPr>
          <a:xfrm>
            <a:off x="6731000" y="1231900"/>
            <a:ext cx="546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Seismic data generated with a 30Hz Ricker wavelet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47A3B1-92CE-CA40-BF15-4A34E0C12CCB}"/>
              </a:ext>
            </a:extLst>
          </p:cNvPr>
          <p:cNvSpPr/>
          <p:nvPr/>
        </p:nvSpPr>
        <p:spPr>
          <a:xfrm>
            <a:off x="2215002" y="257908"/>
            <a:ext cx="692321" cy="39858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2564FE-D168-3944-B6FA-11FBBE80B7BF}"/>
              </a:ext>
            </a:extLst>
          </p:cNvPr>
          <p:cNvCxnSpPr/>
          <p:nvPr/>
        </p:nvCxnSpPr>
        <p:spPr>
          <a:xfrm>
            <a:off x="9154274" y="6482993"/>
            <a:ext cx="22500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9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07F0AC-C1B2-9C4F-9E72-3B712458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070" y="2726646"/>
            <a:ext cx="3131330" cy="303375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Unsupervised clustering of seismic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11086-6A90-7E41-9B10-58C49DBD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9" y="139700"/>
            <a:ext cx="3675961" cy="16764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E2B52A9-0AA6-BD4E-B97B-7DA62E1E5AFE}"/>
              </a:ext>
            </a:extLst>
          </p:cNvPr>
          <p:cNvSpPr/>
          <p:nvPr/>
        </p:nvSpPr>
        <p:spPr>
          <a:xfrm>
            <a:off x="3416300" y="3082246"/>
            <a:ext cx="723900" cy="2146300"/>
          </a:xfrm>
          <a:custGeom>
            <a:avLst/>
            <a:gdLst>
              <a:gd name="connsiteX0" fmla="*/ 0 w 723900"/>
              <a:gd name="connsiteY0" fmla="*/ 0 h 2146300"/>
              <a:gd name="connsiteX1" fmla="*/ 0 w 723900"/>
              <a:gd name="connsiteY1" fmla="*/ 2146300 h 2146300"/>
              <a:gd name="connsiteX2" fmla="*/ 723900 w 723900"/>
              <a:gd name="connsiteY2" fmla="*/ 1041400 h 2146300"/>
              <a:gd name="connsiteX3" fmla="*/ 0 w 723900"/>
              <a:gd name="connsiteY3" fmla="*/ 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" h="2146300">
                <a:moveTo>
                  <a:pt x="0" y="0"/>
                </a:moveTo>
                <a:lnTo>
                  <a:pt x="0" y="2146300"/>
                </a:lnTo>
                <a:lnTo>
                  <a:pt x="723900" y="1041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AD00AF-D10B-7F4F-863B-448934CD901E}"/>
              </a:ext>
            </a:extLst>
          </p:cNvPr>
          <p:cNvSpPr/>
          <p:nvPr/>
        </p:nvSpPr>
        <p:spPr>
          <a:xfrm rot="10800000">
            <a:off x="8077200" y="3149313"/>
            <a:ext cx="723900" cy="2146300"/>
          </a:xfrm>
          <a:custGeom>
            <a:avLst/>
            <a:gdLst>
              <a:gd name="connsiteX0" fmla="*/ 0 w 723900"/>
              <a:gd name="connsiteY0" fmla="*/ 0 h 2146300"/>
              <a:gd name="connsiteX1" fmla="*/ 0 w 723900"/>
              <a:gd name="connsiteY1" fmla="*/ 2146300 h 2146300"/>
              <a:gd name="connsiteX2" fmla="*/ 723900 w 723900"/>
              <a:gd name="connsiteY2" fmla="*/ 1041400 h 2146300"/>
              <a:gd name="connsiteX3" fmla="*/ 0 w 723900"/>
              <a:gd name="connsiteY3" fmla="*/ 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" h="2146300">
                <a:moveTo>
                  <a:pt x="0" y="0"/>
                </a:moveTo>
                <a:lnTo>
                  <a:pt x="0" y="2146300"/>
                </a:lnTo>
                <a:lnTo>
                  <a:pt x="723900" y="1041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E6FB3-1F3C-F64D-BD7E-0AB6F3066A5C}"/>
              </a:ext>
            </a:extLst>
          </p:cNvPr>
          <p:cNvSpPr txBox="1"/>
          <p:nvPr/>
        </p:nvSpPr>
        <p:spPr>
          <a:xfrm>
            <a:off x="1703656" y="2141304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seismic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0E2E7-0B4D-A145-9982-3E4DC0DE48F6}"/>
              </a:ext>
            </a:extLst>
          </p:cNvPr>
          <p:cNvSpPr txBox="1"/>
          <p:nvPr/>
        </p:nvSpPr>
        <p:spPr>
          <a:xfrm>
            <a:off x="5283200" y="2141304"/>
            <a:ext cx="15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Encoder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AD3C2-F3D6-FE4B-B362-D8D9AD6D7162}"/>
              </a:ext>
            </a:extLst>
          </p:cNvPr>
          <p:cNvSpPr txBox="1"/>
          <p:nvPr/>
        </p:nvSpPr>
        <p:spPr>
          <a:xfrm>
            <a:off x="9189378" y="2141304"/>
            <a:ext cx="235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Reconstructed seismic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72DA8-5028-C64F-80CB-6BAA7C8A62A3}"/>
              </a:ext>
            </a:extLst>
          </p:cNvPr>
          <p:cNvSpPr txBox="1"/>
          <p:nvPr/>
        </p:nvSpPr>
        <p:spPr>
          <a:xfrm>
            <a:off x="2209800" y="5938462"/>
            <a:ext cx="303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Convolutional 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D0B88-A074-2845-BDB7-15F9FBE92446}"/>
              </a:ext>
            </a:extLst>
          </p:cNvPr>
          <p:cNvSpPr txBox="1"/>
          <p:nvPr/>
        </p:nvSpPr>
        <p:spPr>
          <a:xfrm>
            <a:off x="6870700" y="5825446"/>
            <a:ext cx="303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Convolutional neural network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4C8AC7-9D0E-7F40-BE62-C64595714057}"/>
              </a:ext>
            </a:extLst>
          </p:cNvPr>
          <p:cNvSpPr/>
          <p:nvPr/>
        </p:nvSpPr>
        <p:spPr>
          <a:xfrm>
            <a:off x="2601864" y="832339"/>
            <a:ext cx="692321" cy="39858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760AFE-10B2-F14E-9EAA-C367C5204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85" t="5290" r="49064" b="5197"/>
          <a:stretch/>
        </p:blipFill>
        <p:spPr>
          <a:xfrm>
            <a:off x="1130261" y="2640458"/>
            <a:ext cx="2034177" cy="33185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2EEA9F-D9C1-4E42-88B7-F75E4E7C9B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60" t="7194" r="8872" b="6289"/>
          <a:stretch/>
        </p:blipFill>
        <p:spPr>
          <a:xfrm>
            <a:off x="9311323" y="2578813"/>
            <a:ext cx="2041621" cy="329800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EC4A325-A0E1-724F-A6D3-EF9A2C432567}"/>
              </a:ext>
            </a:extLst>
          </p:cNvPr>
          <p:cNvSpPr/>
          <p:nvPr/>
        </p:nvSpPr>
        <p:spPr>
          <a:xfrm>
            <a:off x="6020657" y="3811713"/>
            <a:ext cx="71919" cy="821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2F79D0AD-C741-4240-9526-155B93256328}"/>
              </a:ext>
            </a:extLst>
          </p:cNvPr>
          <p:cNvCxnSpPr>
            <a:cxnSpLocks/>
          </p:cNvCxnSpPr>
          <p:nvPr/>
        </p:nvCxnSpPr>
        <p:spPr>
          <a:xfrm flipV="1">
            <a:off x="6215865" y="2866492"/>
            <a:ext cx="2876764" cy="976043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BC2F9F13-B955-1240-87D1-0E53FB1F3A8D}"/>
              </a:ext>
            </a:extLst>
          </p:cNvPr>
          <p:cNvCxnSpPr>
            <a:cxnSpLocks/>
          </p:cNvCxnSpPr>
          <p:nvPr/>
        </p:nvCxnSpPr>
        <p:spPr>
          <a:xfrm>
            <a:off x="3164440" y="2866490"/>
            <a:ext cx="2751762" cy="93323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AABAAC6-899F-E346-9AA5-6CB75A791ACB}"/>
              </a:ext>
            </a:extLst>
          </p:cNvPr>
          <p:cNvSpPr txBox="1"/>
          <p:nvPr/>
        </p:nvSpPr>
        <p:spPr>
          <a:xfrm>
            <a:off x="4674743" y="801385"/>
            <a:ext cx="7274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Tested 3 approaches:</a:t>
            </a:r>
          </a:p>
          <a:p>
            <a:r>
              <a:rPr lang="en-US" dirty="0"/>
              <a:t>TSNE/UMAP:  worked well, but no spatial correlation</a:t>
            </a:r>
          </a:p>
          <a:p>
            <a:r>
              <a:rPr lang="en-US" dirty="0"/>
              <a:t>Variational auto-encoder:  spatial correlation and reduces noise in the data.</a:t>
            </a:r>
          </a:p>
        </p:txBody>
      </p:sp>
    </p:spTree>
    <p:extLst>
      <p:ext uri="{BB962C8B-B14F-4D97-AF65-F5344CB8AC3E}">
        <p14:creationId xmlns:p14="http://schemas.microsoft.com/office/powerpoint/2010/main" val="287734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638457-E92F-1C47-AD4C-D40D10DA76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76" y="2219218"/>
            <a:ext cx="7947611" cy="326849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UMAP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11086-6A90-7E41-9B10-58C49DBD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39" y="139700"/>
            <a:ext cx="3675961" cy="167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19246D-0566-FC46-A261-6CB408FFC475}"/>
              </a:ext>
            </a:extLst>
          </p:cNvPr>
          <p:cNvSpPr txBox="1"/>
          <p:nvPr/>
        </p:nvSpPr>
        <p:spPr>
          <a:xfrm>
            <a:off x="5334286" y="1814816"/>
            <a:ext cx="512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classification highlights the oil filled structure.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5E0DD6-70A4-EF4B-8859-3ED7C17B23BB}"/>
              </a:ext>
            </a:extLst>
          </p:cNvPr>
          <p:cNvSpPr/>
          <p:nvPr/>
        </p:nvSpPr>
        <p:spPr>
          <a:xfrm>
            <a:off x="2601864" y="844062"/>
            <a:ext cx="692321" cy="39858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0765F9-A001-CC40-98DC-267C94FBBDE0}"/>
              </a:ext>
            </a:extLst>
          </p:cNvPr>
          <p:cNvSpPr/>
          <p:nvPr/>
        </p:nvSpPr>
        <p:spPr>
          <a:xfrm>
            <a:off x="8147407" y="3390475"/>
            <a:ext cx="123290" cy="123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3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11086-6A90-7E41-9B10-58C49DBD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9" y="139700"/>
            <a:ext cx="3675961" cy="16764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5E0DD6-70A4-EF4B-8859-3ED7C17B23BB}"/>
              </a:ext>
            </a:extLst>
          </p:cNvPr>
          <p:cNvSpPr/>
          <p:nvPr/>
        </p:nvSpPr>
        <p:spPr>
          <a:xfrm>
            <a:off x="2601864" y="1378316"/>
            <a:ext cx="692321" cy="39858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419349-2F22-4047-9773-EE0905426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33" y="2112622"/>
            <a:ext cx="4098532" cy="39708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AA7D11B-B13E-3648-948B-E5C2CB0A24ED}"/>
              </a:ext>
            </a:extLst>
          </p:cNvPr>
          <p:cNvSpPr/>
          <p:nvPr/>
        </p:nvSpPr>
        <p:spPr>
          <a:xfrm>
            <a:off x="1909707" y="2164564"/>
            <a:ext cx="1573231" cy="3773899"/>
          </a:xfrm>
          <a:prstGeom prst="rect">
            <a:avLst/>
          </a:prstGeom>
          <a:solidFill>
            <a:srgbClr val="28908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C0C130-9B03-A145-AD71-AD7EA076EA4D}"/>
              </a:ext>
            </a:extLst>
          </p:cNvPr>
          <p:cNvSpPr/>
          <p:nvPr/>
        </p:nvSpPr>
        <p:spPr>
          <a:xfrm>
            <a:off x="3503487" y="4074703"/>
            <a:ext cx="2280864" cy="1874034"/>
          </a:xfrm>
          <a:prstGeom prst="rect">
            <a:avLst/>
          </a:prstGeom>
          <a:solidFill>
            <a:srgbClr val="42075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9302E8-A2A9-894B-B53B-F78C0C4A4055}"/>
              </a:ext>
            </a:extLst>
          </p:cNvPr>
          <p:cNvSpPr/>
          <p:nvPr/>
        </p:nvSpPr>
        <p:spPr>
          <a:xfrm>
            <a:off x="3488932" y="2157572"/>
            <a:ext cx="2295419" cy="1931543"/>
          </a:xfrm>
          <a:prstGeom prst="rect">
            <a:avLst/>
          </a:prstGeom>
          <a:solidFill>
            <a:srgbClr val="FCE53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6C4B7-D2A8-2842-8D2E-EBB9B5546A8E}"/>
              </a:ext>
            </a:extLst>
          </p:cNvPr>
          <p:cNvSpPr txBox="1"/>
          <p:nvPr/>
        </p:nvSpPr>
        <p:spPr>
          <a:xfrm rot="16200000">
            <a:off x="1818525" y="3873356"/>
            <a:ext cx="20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Hydrocarbon fluids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C0A3E-075B-5547-9A02-5EE22291D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278" y="2126750"/>
            <a:ext cx="4098683" cy="3970962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511D7014-609E-774F-A4EC-5E97A82660F3}"/>
              </a:ext>
            </a:extLst>
          </p:cNvPr>
          <p:cNvSpPr txBox="1">
            <a:spLocks/>
          </p:cNvSpPr>
          <p:nvPr/>
        </p:nvSpPr>
        <p:spPr>
          <a:xfrm>
            <a:off x="2997200" y="0"/>
            <a:ext cx="91948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/>
              <a:t>Variational auto-encoder</a:t>
            </a:r>
            <a:endParaRPr lang="en-US" sz="3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5A91D9-B475-0349-A135-2BF6759EC515}"/>
              </a:ext>
            </a:extLst>
          </p:cNvPr>
          <p:cNvCxnSpPr/>
          <p:nvPr/>
        </p:nvCxnSpPr>
        <p:spPr>
          <a:xfrm>
            <a:off x="3493213" y="2157573"/>
            <a:ext cx="0" cy="378089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F2CAC35-42BB-2241-A535-67BB8F6E9B63}"/>
              </a:ext>
            </a:extLst>
          </p:cNvPr>
          <p:cNvCxnSpPr>
            <a:cxnSpLocks/>
          </p:cNvCxnSpPr>
          <p:nvPr/>
        </p:nvCxnSpPr>
        <p:spPr>
          <a:xfrm flipH="1">
            <a:off x="3481492" y="4074493"/>
            <a:ext cx="232143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782198-A635-C449-951F-01970505DCDD}"/>
              </a:ext>
            </a:extLst>
          </p:cNvPr>
          <p:cNvCxnSpPr/>
          <p:nvPr/>
        </p:nvCxnSpPr>
        <p:spPr>
          <a:xfrm>
            <a:off x="8205890" y="2169296"/>
            <a:ext cx="0" cy="378089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B53FC2-5FB9-3F41-81C0-FD4E80AEE2C9}"/>
              </a:ext>
            </a:extLst>
          </p:cNvPr>
          <p:cNvCxnSpPr>
            <a:cxnSpLocks/>
          </p:cNvCxnSpPr>
          <p:nvPr/>
        </p:nvCxnSpPr>
        <p:spPr>
          <a:xfrm flipH="1">
            <a:off x="8194169" y="4086216"/>
            <a:ext cx="232143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48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8CF23A4-DEA5-A641-8D14-D91BAB07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48" y="1956085"/>
            <a:ext cx="4301157" cy="416712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E06BBD-6B5E-C24F-81E4-5E40BB95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0"/>
            <a:ext cx="9194800" cy="825500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Unsupervised clustering of synthetic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7DBF-0734-C84D-9861-4A642146D926}"/>
              </a:ext>
            </a:extLst>
          </p:cNvPr>
          <p:cNvSpPr txBox="1"/>
          <p:nvPr/>
        </p:nvSpPr>
        <p:spPr>
          <a:xfrm>
            <a:off x="241300" y="648866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Hackathon:  18</a:t>
            </a:r>
            <a:r>
              <a:rPr lang="en-US" baseline="30000" dirty="0"/>
              <a:t>th</a:t>
            </a:r>
            <a:r>
              <a:rPr lang="en-US" dirty="0"/>
              <a:t>-19</a:t>
            </a:r>
            <a:r>
              <a:rPr lang="en-US" baseline="30000" dirty="0"/>
              <a:t>th</a:t>
            </a:r>
            <a:r>
              <a:rPr lang="en-US" dirty="0"/>
              <a:t> September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11086-6A90-7E41-9B10-58C49DBD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9" y="139700"/>
            <a:ext cx="3675961" cy="1676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4103A9-907F-8940-A762-AAADFFFD9952}"/>
              </a:ext>
            </a:extLst>
          </p:cNvPr>
          <p:cNvSpPr/>
          <p:nvPr/>
        </p:nvSpPr>
        <p:spPr>
          <a:xfrm>
            <a:off x="1601482" y="2010451"/>
            <a:ext cx="1655425" cy="3969109"/>
          </a:xfrm>
          <a:prstGeom prst="rect">
            <a:avLst/>
          </a:prstGeom>
          <a:solidFill>
            <a:srgbClr val="28908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E8CE17-5557-6C4A-BA81-DE2828C440CF}"/>
              </a:ext>
            </a:extLst>
          </p:cNvPr>
          <p:cNvSpPr/>
          <p:nvPr/>
        </p:nvSpPr>
        <p:spPr>
          <a:xfrm>
            <a:off x="3267182" y="4023330"/>
            <a:ext cx="2404153" cy="1956229"/>
          </a:xfrm>
          <a:prstGeom prst="rect">
            <a:avLst/>
          </a:prstGeom>
          <a:solidFill>
            <a:srgbClr val="42075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636A97-2EA4-2849-AF75-6B2308BED4D7}"/>
              </a:ext>
            </a:extLst>
          </p:cNvPr>
          <p:cNvSpPr/>
          <p:nvPr/>
        </p:nvSpPr>
        <p:spPr>
          <a:xfrm>
            <a:off x="3262900" y="1993185"/>
            <a:ext cx="2408435" cy="2013736"/>
          </a:xfrm>
          <a:prstGeom prst="rect">
            <a:avLst/>
          </a:prstGeom>
          <a:solidFill>
            <a:srgbClr val="FCE53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149AC2-A913-6346-8593-91C6D287F7F0}"/>
              </a:ext>
            </a:extLst>
          </p:cNvPr>
          <p:cNvSpPr/>
          <p:nvPr/>
        </p:nvSpPr>
        <p:spPr>
          <a:xfrm>
            <a:off x="2601864" y="832339"/>
            <a:ext cx="692321" cy="39858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CAEC1-F75A-B14B-8549-76F31F04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238" y="1133265"/>
            <a:ext cx="5044802" cy="52521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1EA5A8-40DA-164C-B569-4CCDC8E9762C}"/>
              </a:ext>
            </a:extLst>
          </p:cNvPr>
          <p:cNvSpPr txBox="1"/>
          <p:nvPr/>
        </p:nvSpPr>
        <p:spPr>
          <a:xfrm rot="16200000">
            <a:off x="1551398" y="3883631"/>
            <a:ext cx="20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Hydrocarbon fluids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5B0522-2D66-AD47-9357-0025DBB017D1}"/>
              </a:ext>
            </a:extLst>
          </p:cNvPr>
          <p:cNvSpPr txBox="1"/>
          <p:nvPr/>
        </p:nvSpPr>
        <p:spPr>
          <a:xfrm>
            <a:off x="3789451" y="2823681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Stiff sands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7BECB2-4415-1244-A94B-E637A2C5CBE5}"/>
              </a:ext>
            </a:extLst>
          </p:cNvPr>
          <p:cNvSpPr txBox="1"/>
          <p:nvPr/>
        </p:nvSpPr>
        <p:spPr>
          <a:xfrm>
            <a:off x="3777464" y="4825429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Non-reservoir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68357C-77C6-0D40-AE0E-950E54E73FFB}"/>
              </a:ext>
            </a:extLst>
          </p:cNvPr>
          <p:cNvSpPr txBox="1"/>
          <p:nvPr/>
        </p:nvSpPr>
        <p:spPr>
          <a:xfrm rot="5400000">
            <a:off x="11133127" y="3635340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Porosity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4003C-8566-064F-B05C-3DE59D4A8173}"/>
              </a:ext>
            </a:extLst>
          </p:cNvPr>
          <p:cNvSpPr txBox="1"/>
          <p:nvPr/>
        </p:nvSpPr>
        <p:spPr>
          <a:xfrm>
            <a:off x="6256963" y="6488668"/>
            <a:ext cx="498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symbol size = Increasing brine saturation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FABD760-6902-7F42-93A4-E09CA19D999D}"/>
              </a:ext>
            </a:extLst>
          </p:cNvPr>
          <p:cNvCxnSpPr>
            <a:cxnSpLocks/>
          </p:cNvCxnSpPr>
          <p:nvPr/>
        </p:nvCxnSpPr>
        <p:spPr>
          <a:xfrm>
            <a:off x="3258751" y="2005173"/>
            <a:ext cx="0" cy="398531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67438B-8C78-3245-9C63-F8DABE7864BE}"/>
              </a:ext>
            </a:extLst>
          </p:cNvPr>
          <p:cNvCxnSpPr>
            <a:cxnSpLocks/>
          </p:cNvCxnSpPr>
          <p:nvPr/>
        </p:nvCxnSpPr>
        <p:spPr>
          <a:xfrm flipH="1">
            <a:off x="3247031" y="4015877"/>
            <a:ext cx="243866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B515E8-B7DB-054C-957C-8B5F38AD3AA2}"/>
              </a:ext>
            </a:extLst>
          </p:cNvPr>
          <p:cNvCxnSpPr>
            <a:cxnSpLocks/>
          </p:cNvCxnSpPr>
          <p:nvPr/>
        </p:nvCxnSpPr>
        <p:spPr>
          <a:xfrm>
            <a:off x="8241058" y="1196281"/>
            <a:ext cx="0" cy="50052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443AE7-EA34-6A4A-8BB8-052A81AE824F}"/>
              </a:ext>
            </a:extLst>
          </p:cNvPr>
          <p:cNvCxnSpPr>
            <a:cxnSpLocks/>
          </p:cNvCxnSpPr>
          <p:nvPr/>
        </p:nvCxnSpPr>
        <p:spPr>
          <a:xfrm flipH="1">
            <a:off x="8229338" y="4707538"/>
            <a:ext cx="243866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191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487</Words>
  <Application>Microsoft Macintosh PowerPoint</Application>
  <PresentationFormat>Widescreen</PresentationFormat>
  <Paragraphs>113</Paragraphs>
  <Slides>13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ASAP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MacGregor</dc:creator>
  <cp:lastModifiedBy>Lucy MacGregor</cp:lastModifiedBy>
  <cp:revision>28</cp:revision>
  <dcterms:created xsi:type="dcterms:W3CDTF">2018-09-19T06:40:14Z</dcterms:created>
  <dcterms:modified xsi:type="dcterms:W3CDTF">2018-09-19T12:56:49Z</dcterms:modified>
</cp:coreProperties>
</file>